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30"/>
  </p:notesMasterIdLst>
  <p:handoutMasterIdLst>
    <p:handoutMasterId r:id="rId31"/>
  </p:handoutMasterIdLst>
  <p:sldIdLst>
    <p:sldId id="1869" r:id="rId6"/>
    <p:sldId id="1872" r:id="rId7"/>
    <p:sldId id="1870" r:id="rId8"/>
    <p:sldId id="1887" r:id="rId9"/>
    <p:sldId id="1871" r:id="rId10"/>
    <p:sldId id="1873" r:id="rId11"/>
    <p:sldId id="1874" r:id="rId12"/>
    <p:sldId id="1875" r:id="rId13"/>
    <p:sldId id="1876" r:id="rId14"/>
    <p:sldId id="1888" r:id="rId15"/>
    <p:sldId id="1877" r:id="rId16"/>
    <p:sldId id="1889" r:id="rId17"/>
    <p:sldId id="1891" r:id="rId18"/>
    <p:sldId id="1892" r:id="rId19"/>
    <p:sldId id="1890" r:id="rId20"/>
    <p:sldId id="1880" r:id="rId21"/>
    <p:sldId id="1878" r:id="rId22"/>
    <p:sldId id="1881" r:id="rId23"/>
    <p:sldId id="1882" r:id="rId24"/>
    <p:sldId id="1883" r:id="rId25"/>
    <p:sldId id="1886" r:id="rId26"/>
    <p:sldId id="1893" r:id="rId27"/>
    <p:sldId id="1879" r:id="rId28"/>
    <p:sldId id="1855" r:id="rId2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ark template" id="{888AB95E-1B7E-4E95-8F39-C5D0E8372BC2}">
          <p14:sldIdLst>
            <p14:sldId id="1869"/>
            <p14:sldId id="1872"/>
            <p14:sldId id="1870"/>
            <p14:sldId id="1887"/>
            <p14:sldId id="1871"/>
            <p14:sldId id="1873"/>
            <p14:sldId id="1874"/>
            <p14:sldId id="1875"/>
            <p14:sldId id="1876"/>
            <p14:sldId id="1888"/>
            <p14:sldId id="1877"/>
            <p14:sldId id="1889"/>
            <p14:sldId id="1891"/>
            <p14:sldId id="1892"/>
            <p14:sldId id="1890"/>
            <p14:sldId id="1880"/>
            <p14:sldId id="1878"/>
            <p14:sldId id="1881"/>
            <p14:sldId id="1882"/>
            <p14:sldId id="1883"/>
            <p14:sldId id="1886"/>
            <p14:sldId id="1893"/>
            <p14:sldId id="1879"/>
            <p14:sldId id="185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7BDA"/>
    <a:srgbClr val="0078D4"/>
    <a:srgbClr val="E6E6E6"/>
    <a:srgbClr val="2F2F2F"/>
    <a:srgbClr val="F2F2F2"/>
    <a:srgbClr val="D2D2D2"/>
    <a:srgbClr val="5C2D91"/>
    <a:srgbClr val="00BCF2"/>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58" autoAdjust="0"/>
    <p:restoredTop sz="92133" autoAdjust="0"/>
  </p:normalViewPr>
  <p:slideViewPr>
    <p:cSldViewPr snapToGrid="0">
      <p:cViewPr varScale="1">
        <p:scale>
          <a:sx n="88" d="100"/>
          <a:sy n="88" d="100"/>
        </p:scale>
        <p:origin x="288" y="62"/>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8/21/2021 4:59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jpeg>
</file>

<file path=ppt/media/image15.png>
</file>

<file path=ppt/media/image16.png>
</file>

<file path=ppt/media/image17.jpg>
</file>

<file path=ppt/media/image18.png>
</file>

<file path=ppt/media/image19.png>
</file>

<file path=ppt/media/image2.png>
</file>

<file path=ppt/media/image20.jpg>
</file>

<file path=ppt/media/image21.jpg>
</file>

<file path=ppt/media/image22.png>
</file>

<file path=ppt/media/image23.jpg>
</file>

<file path=ppt/media/image24.png>
</file>

<file path=ppt/media/image25.png>
</file>

<file path=ppt/media/image26.jpg>
</file>

<file path=ppt/media/image27.png>
</file>

<file path=ppt/media/image28.png>
</file>

<file path=ppt/media/image29.jpg>
</file>

<file path=ppt/media/image3.png>
</file>

<file path=ppt/media/image30.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8/21/2021 4:59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8/21/2021 4:59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87869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801BB6DB-292D-4F55-8FEB-A2186E983E2E}" type="datetime8">
              <a:rPr lang="en-US" smtClean="0"/>
              <a:t>8/21/2021 4:59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348945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spd="slow">
    <p:push dir="u"/>
  </p:transition>
  <p:extLst mod="1">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spd="slow">
    <p:push dir="u"/>
  </p:transition>
  <p:extLst mod="1">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spd="slow">
    <p:push dir="u"/>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spd="slow">
    <p:push dir="u"/>
  </p:transition>
  <p:extLst mod="1">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spd="slow">
    <p:push dir="u"/>
  </p:transition>
  <p:extLst mod="1">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spd="slow">
    <p:push dir="u"/>
  </p:transition>
  <p:extLst mod="1">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spd="slow">
    <p:push dir="u"/>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spd="slow">
    <p:push dir="u"/>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spd="slow">
    <p:push dir="u"/>
  </p:transition>
  <p:extLst mod="1">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spd="slow">
    <p:push dir="u"/>
  </p:transition>
  <p:extLst mod="1">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spd="slow">
    <p:push dir="u"/>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spd="slow">
    <p:push dir="u"/>
  </p:transition>
  <p:extLst mod="1">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spd="slow">
    <p:push dir="u"/>
  </p:transition>
  <p:extLst mod="1">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spd="slow">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spd="slow">
    <p:push dir="u"/>
  </p:transition>
  <p:extLst mod="1">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spd="slow">
    <p:push dir="u"/>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spd="slow">
    <p:push dir="u"/>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spd="slow">
    <p:push dir="u"/>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spd="slow">
    <p:push dir="u"/>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spd="slow">
    <p:push dir="u"/>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spd="slow">
    <p:push dir="u"/>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spd="slow">
    <p:push dir="u"/>
  </p:transition>
  <p:extLst mod="1">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spd="slow">
    <p:push dir="u"/>
  </p:transition>
  <p:extLst mod="1">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spd="slow">
    <p:push dir="u"/>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spd="slow">
    <p:push dir="u"/>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spd="slow">
    <p:push dir="u"/>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spd="slow">
    <p:push dir="u"/>
  </p:transition>
  <p:extLst mod="1">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spd="slow">
    <p:push dir="u"/>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p:transition spd="slow">
    <p:push dir="u"/>
  </p:transition>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p:transition spd="slow">
    <p:push dir="u"/>
  </p:transition>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p:transition spd="slow">
    <p:push dir="u"/>
  </p:transition>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spd="slow">
    <p:push dir="u"/>
  </p:transition>
  <p:extLst mod="1">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spd="slow">
    <p:push dir="u"/>
  </p:transition>
  <p:extLst mod="1">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spd="slow">
    <p:push dir="u"/>
  </p:transition>
  <p:extLst mod="1">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spd="slow">
    <p:push dir="u"/>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spd="slow">
    <p:push dir="u"/>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spd="slow">
    <p:push dir="u"/>
  </p:transition>
  <p:extLst mod="1">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spd="slow">
    <p:push dir="u"/>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spd="slow">
    <p:push dir="u"/>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xmlns=""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spd="slow">
    <p:push dir="u"/>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xmlns=""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spd="slow">
    <p:push dir="u"/>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7" Type="http://schemas.openxmlformats.org/officeDocument/2006/relationships/image" Target="../media/image21.jpg"/><Relationship Id="rId2" Type="http://schemas.openxmlformats.org/officeDocument/2006/relationships/image" Target="../media/image16.png"/><Relationship Id="rId1" Type="http://schemas.openxmlformats.org/officeDocument/2006/relationships/slideLayout" Target="../slideLayouts/slideLayout42.xml"/><Relationship Id="rId6" Type="http://schemas.openxmlformats.org/officeDocument/2006/relationships/image" Target="../media/image20.jpg"/><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4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8.xml.rels><?xml version="1.0" encoding="UTF-8" standalone="yes"?>
<Relationships xmlns="http://schemas.openxmlformats.org/package/2006/relationships"><Relationship Id="rId2" Type="http://schemas.openxmlformats.org/officeDocument/2006/relationships/hyperlink" Target="https://code.visualstudio.com/" TargetMode="External"/><Relationship Id="rId1" Type="http://schemas.openxmlformats.org/officeDocument/2006/relationships/slideLayout" Target="../slideLayouts/slideLayout42.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4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2.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2.xml"/></Relationships>
</file>

<file path=ppt/slides/_rels/slide23.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42.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5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1373948"/>
            <a:ext cx="10118634" cy="1107996"/>
          </a:xfrm>
        </p:spPr>
        <p:txBody>
          <a:bodyPr/>
          <a:lstStyle/>
          <a:p>
            <a:r>
              <a:rPr lang="en-US" dirty="0" smtClean="0"/>
              <a:t>How to be an MLSA and Introduction to Web Development</a:t>
            </a:r>
            <a:endParaRPr lang="en-US" dirty="0"/>
          </a:p>
        </p:txBody>
      </p:sp>
      <p:sp>
        <p:nvSpPr>
          <p:cNvPr id="5" name="Text Placeholder 4"/>
          <p:cNvSpPr>
            <a:spLocks noGrp="1"/>
          </p:cNvSpPr>
          <p:nvPr>
            <p:ph type="body" sz="quarter" idx="12"/>
          </p:nvPr>
        </p:nvSpPr>
        <p:spPr>
          <a:xfrm>
            <a:off x="269964" y="4547252"/>
            <a:ext cx="4258492" cy="615553"/>
          </a:xfrm>
        </p:spPr>
        <p:txBody>
          <a:bodyPr/>
          <a:lstStyle/>
          <a:p>
            <a:r>
              <a:rPr lang="en-US" dirty="0" smtClean="0"/>
              <a:t>BY:</a:t>
            </a:r>
          </a:p>
          <a:p>
            <a:r>
              <a:rPr lang="en-US" dirty="0" smtClean="0"/>
              <a:t>Rishita Srivastava (Alpha Ambassador) </a:t>
            </a:r>
            <a:endParaRPr lang="en-US" dirty="0"/>
          </a:p>
        </p:txBody>
      </p:sp>
      <p:sp>
        <p:nvSpPr>
          <p:cNvPr id="3" name="TextBox 2"/>
          <p:cNvSpPr txBox="1"/>
          <p:nvPr/>
        </p:nvSpPr>
        <p:spPr>
          <a:xfrm flipH="1">
            <a:off x="2952204" y="3052933"/>
            <a:ext cx="6174377" cy="307777"/>
          </a:xfrm>
          <a:prstGeom prst="rect">
            <a:avLst/>
          </a:prstGeom>
          <a:noFill/>
        </p:spPr>
        <p:txBody>
          <a:bodyPr wrap="square" lIns="0" tIns="0" rIns="0" bIns="0" rtlCol="0">
            <a:spAutoFit/>
          </a:bodyPr>
          <a:lstStyle/>
          <a:p>
            <a:pPr algn="l"/>
            <a:r>
              <a:rPr lang="en-US" sz="2000" b="1" dirty="0">
                <a:solidFill>
                  <a:srgbClr val="037BDA"/>
                </a:solidFill>
              </a:rPr>
              <a:t> </a:t>
            </a:r>
            <a:r>
              <a:rPr lang="en-US" sz="2000" b="1" dirty="0" smtClean="0">
                <a:solidFill>
                  <a:srgbClr val="037BDA"/>
                </a:solidFill>
              </a:rPr>
              <a:t>                           </a:t>
            </a:r>
            <a:r>
              <a:rPr lang="en-US" sz="2000" dirty="0" smtClean="0">
                <a:gradFill>
                  <a:gsLst>
                    <a:gs pos="2917">
                      <a:schemeClr val="tx1"/>
                    </a:gs>
                    <a:gs pos="30000">
                      <a:schemeClr val="tx1"/>
                    </a:gs>
                  </a:gsLst>
                  <a:lin ang="5400000" scaled="0"/>
                </a:gradFill>
              </a:rPr>
              <a:t> </a:t>
            </a:r>
            <a:endParaRPr lang="en-IN" sz="2000" b="1" dirty="0" err="1" smtClean="0">
              <a:gradFill>
                <a:gsLst>
                  <a:gs pos="2917">
                    <a:schemeClr val="tx1"/>
                  </a:gs>
                  <a:gs pos="30000">
                    <a:schemeClr val="tx1"/>
                  </a:gs>
                </a:gsLst>
                <a:lin ang="5400000" scaled="0"/>
              </a:gradFill>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9408" r="11798" b="44898"/>
          <a:stretch/>
        </p:blipFill>
        <p:spPr>
          <a:xfrm>
            <a:off x="584200" y="2575904"/>
            <a:ext cx="1697809" cy="207171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199176395"/>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iring for delivery boy in allahabad for zomato - Home | Faceboo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Hiring for delivery boy in allahabad for zomato - Home | Facebook"/>
          <p:cNvSpPr>
            <a:spLocks noChangeAspect="1" noChangeArrowheads="1"/>
          </p:cNvSpPr>
          <p:nvPr/>
        </p:nvSpPr>
        <p:spPr bwMode="auto">
          <a:xfrm>
            <a:off x="307975" y="7937"/>
            <a:ext cx="4708162" cy="398058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7211" y="7937"/>
            <a:ext cx="2646698" cy="3039291"/>
          </a:xfrm>
          <a:prstGeom prst="rect">
            <a:avLst/>
          </a:prstGeom>
        </p:spPr>
      </p:pic>
      <p:pic>
        <p:nvPicPr>
          <p:cNvPr id="9" name="Picture 8" descr="Learning at Work Week: LinkedIn | Technology Enhanced Learn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015" y="3412650"/>
            <a:ext cx="3796694" cy="1761353"/>
          </a:xfrm>
          <a:prstGeom prst="rect">
            <a:avLst/>
          </a:prstGeom>
        </p:spPr>
      </p:pic>
      <p:pic>
        <p:nvPicPr>
          <p:cNvPr id="10" name="Picture 9" descr="Virteacon: April 20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9731" y="349797"/>
            <a:ext cx="3506108" cy="2629581"/>
          </a:xfrm>
          <a:prstGeom prst="rect">
            <a:avLst/>
          </a:prstGeom>
        </p:spPr>
      </p:pic>
      <p:pic>
        <p:nvPicPr>
          <p:cNvPr id="11" name="Picture 10" descr="Myntra - Wikipedia"/>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31591" y="3321237"/>
            <a:ext cx="5143333" cy="1944178"/>
          </a:xfrm>
          <a:prstGeom prst="rect">
            <a:avLst/>
          </a:prstGeom>
        </p:spPr>
      </p:pic>
      <p:pic>
        <p:nvPicPr>
          <p:cNvPr id="13" name="Picture 12" descr="Amazon | Amazing numbers from Amazon from the 2012 holiday s… | Flick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5575" y="1012973"/>
            <a:ext cx="3828720" cy="1394641"/>
          </a:xfrm>
          <a:prstGeom prst="rect">
            <a:avLst/>
          </a:prstGeom>
        </p:spPr>
      </p:pic>
      <p:pic>
        <p:nvPicPr>
          <p:cNvPr id="14" name="Picture 13" descr="Imperial College London website page logo on laptop displa… | Flick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37973" y="3236590"/>
            <a:ext cx="3038475" cy="2028825"/>
          </a:xfrm>
          <a:prstGeom prst="rect">
            <a:avLst/>
          </a:prstGeom>
        </p:spPr>
      </p:pic>
    </p:spTree>
    <p:extLst>
      <p:ext uri="{BB962C8B-B14F-4D97-AF65-F5344CB8AC3E}">
        <p14:creationId xmlns:p14="http://schemas.microsoft.com/office/powerpoint/2010/main" val="663112454"/>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84200" y="1193073"/>
            <a:ext cx="11018520" cy="2412968"/>
          </a:xfrm>
        </p:spPr>
        <p:txBody>
          <a:bodyPr/>
          <a:lstStyle/>
          <a:p>
            <a:pPr marL="0" indent="0" fontAlgn="base">
              <a:buNone/>
            </a:pPr>
            <a:r>
              <a:rPr lang="en-US" b="1" dirty="0"/>
              <a:t>Web Development can be classified into two ways:</a:t>
            </a:r>
            <a:endParaRPr lang="en-US" dirty="0"/>
          </a:p>
          <a:p>
            <a:pPr marL="514350" indent="-514350" fontAlgn="base">
              <a:buFont typeface="+mj-lt"/>
              <a:buAutoNum type="arabicPeriod"/>
            </a:pPr>
            <a:r>
              <a:rPr lang="en-US" dirty="0"/>
              <a:t>Frontend </a:t>
            </a:r>
            <a:r>
              <a:rPr lang="en-US" dirty="0" smtClean="0"/>
              <a:t>Development- This list includes HTML, CSS and JavaScript.</a:t>
            </a:r>
            <a:endParaRPr lang="en-US" dirty="0"/>
          </a:p>
          <a:p>
            <a:pPr marL="514350" indent="-514350" fontAlgn="base">
              <a:buFont typeface="+mj-lt"/>
              <a:buAutoNum type="arabicPeriod"/>
            </a:pPr>
            <a:r>
              <a:rPr lang="en-US" dirty="0"/>
              <a:t>Backend </a:t>
            </a:r>
            <a:r>
              <a:rPr lang="en-US" dirty="0" smtClean="0"/>
              <a:t>Development-</a:t>
            </a:r>
            <a:r>
              <a:rPr lang="en-US" dirty="0"/>
              <a:t>The list of back end frameworks are: Express, Django, Rails, Laravel, Spring, etc.</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558" y="3848100"/>
            <a:ext cx="8368937" cy="3009900"/>
          </a:xfrm>
          <a:prstGeom prst="rect">
            <a:avLst/>
          </a:prstGeom>
        </p:spPr>
      </p:pic>
    </p:spTree>
    <p:extLst>
      <p:ext uri="{BB962C8B-B14F-4D97-AF65-F5344CB8AC3E}">
        <p14:creationId xmlns:p14="http://schemas.microsoft.com/office/powerpoint/2010/main" val="966527178"/>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HTML</a:t>
            </a:r>
            <a:endParaRPr lang="en-IN" dirty="0"/>
          </a:p>
        </p:txBody>
      </p:sp>
      <p:sp>
        <p:nvSpPr>
          <p:cNvPr id="3" name="Text Placeholder 2"/>
          <p:cNvSpPr>
            <a:spLocks noGrp="1"/>
          </p:cNvSpPr>
          <p:nvPr>
            <p:ph type="body" sz="quarter" idx="10"/>
          </p:nvPr>
        </p:nvSpPr>
        <p:spPr>
          <a:xfrm>
            <a:off x="584200" y="1435497"/>
            <a:ext cx="9848669" cy="3791807"/>
          </a:xfrm>
        </p:spPr>
        <p:txBody>
          <a:bodyPr/>
          <a:lstStyle/>
          <a:p>
            <a:pPr marL="0" indent="0">
              <a:buNone/>
            </a:pPr>
            <a:r>
              <a:rPr lang="en-US" dirty="0"/>
              <a:t>HTML stands for Hyper Text Markup </a:t>
            </a:r>
            <a:r>
              <a:rPr lang="en-US" dirty="0" smtClean="0"/>
              <a:t>Language. It is </a:t>
            </a:r>
            <a:r>
              <a:rPr lang="en-US" dirty="0"/>
              <a:t>the standard markup language for creating Web </a:t>
            </a:r>
            <a:r>
              <a:rPr lang="en-US" dirty="0" smtClean="0"/>
              <a:t>pages. It describes </a:t>
            </a:r>
            <a:r>
              <a:rPr lang="en-US" dirty="0"/>
              <a:t>the </a:t>
            </a:r>
            <a:r>
              <a:rPr lang="en-US" b="1" u="sng" dirty="0"/>
              <a:t>structure</a:t>
            </a:r>
            <a:r>
              <a:rPr lang="en-US" dirty="0"/>
              <a:t> of a Web </a:t>
            </a:r>
            <a:r>
              <a:rPr lang="en-US" dirty="0" smtClean="0"/>
              <a:t>page.</a:t>
            </a:r>
            <a:endParaRPr lang="en-US" dirty="0"/>
          </a:p>
          <a:p>
            <a:pPr marL="0" indent="0">
              <a:buNone/>
            </a:pPr>
            <a:r>
              <a:rPr lang="en-US" dirty="0"/>
              <a:t>HTML consists of a series of </a:t>
            </a:r>
            <a:r>
              <a:rPr lang="en-US" dirty="0" smtClean="0"/>
              <a:t>elements. Its elements </a:t>
            </a:r>
            <a:r>
              <a:rPr lang="en-US" dirty="0"/>
              <a:t>tell the browser </a:t>
            </a:r>
            <a:r>
              <a:rPr lang="en-US" b="1" u="sng" dirty="0"/>
              <a:t>how to display </a:t>
            </a:r>
            <a:r>
              <a:rPr lang="en-US" dirty="0"/>
              <a:t>the </a:t>
            </a:r>
            <a:r>
              <a:rPr lang="en-US" dirty="0" smtClean="0"/>
              <a:t>content.</a:t>
            </a:r>
            <a:endParaRPr lang="en-US" dirty="0"/>
          </a:p>
          <a:p>
            <a:pPr marL="0" indent="0">
              <a:buNone/>
            </a:pPr>
            <a:r>
              <a:rPr lang="en-US" dirty="0"/>
              <a:t>HTML elements label pieces of content such as "this is a heading", "this is a paragraph", "this is a link", etc.</a:t>
            </a:r>
          </a:p>
          <a:p>
            <a:endParaRPr lang="en-IN" dirty="0"/>
          </a:p>
        </p:txBody>
      </p:sp>
    </p:spTree>
    <p:extLst>
      <p:ext uri="{BB962C8B-B14F-4D97-AF65-F5344CB8AC3E}">
        <p14:creationId xmlns:p14="http://schemas.microsoft.com/office/powerpoint/2010/main" val="923862910"/>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CSS </a:t>
            </a:r>
            <a:endParaRPr lang="en-IN" dirty="0"/>
          </a:p>
        </p:txBody>
      </p:sp>
      <p:sp>
        <p:nvSpPr>
          <p:cNvPr id="3" name="Text Placeholder 2"/>
          <p:cNvSpPr>
            <a:spLocks noGrp="1"/>
          </p:cNvSpPr>
          <p:nvPr>
            <p:ph type="body" sz="quarter" idx="10"/>
          </p:nvPr>
        </p:nvSpPr>
        <p:spPr>
          <a:xfrm>
            <a:off x="584200" y="1435497"/>
            <a:ext cx="11018520" cy="2843855"/>
          </a:xfrm>
        </p:spPr>
        <p:txBody>
          <a:bodyPr/>
          <a:lstStyle/>
          <a:p>
            <a:pPr marL="0" indent="0">
              <a:buNone/>
            </a:pPr>
            <a:r>
              <a:rPr lang="en-US" dirty="0"/>
              <a:t>CSS stands for Cascading Style </a:t>
            </a:r>
            <a:r>
              <a:rPr lang="en-US" dirty="0" smtClean="0"/>
              <a:t>Sheets.</a:t>
            </a:r>
            <a:endParaRPr lang="en-US" dirty="0"/>
          </a:p>
          <a:p>
            <a:pPr marL="0" indent="0">
              <a:buNone/>
            </a:pPr>
            <a:r>
              <a:rPr lang="en-US" dirty="0"/>
              <a:t>CSS describes </a:t>
            </a:r>
            <a:r>
              <a:rPr lang="en-US" b="1" u="sng" dirty="0"/>
              <a:t>how HTML elements</a:t>
            </a:r>
            <a:r>
              <a:rPr lang="en-US" dirty="0"/>
              <a:t> are to be displayed on </a:t>
            </a:r>
            <a:r>
              <a:rPr lang="en-US" dirty="0" smtClean="0"/>
              <a:t>screen. CSS </a:t>
            </a:r>
            <a:r>
              <a:rPr lang="en-US" dirty="0"/>
              <a:t>saves a lot of work. It can control the layout of multiple web pages all at </a:t>
            </a:r>
            <a:r>
              <a:rPr lang="en-US" dirty="0" smtClean="0"/>
              <a:t>once.</a:t>
            </a:r>
            <a:endParaRPr lang="en-US" dirty="0"/>
          </a:p>
          <a:p>
            <a:pPr marL="0" indent="0">
              <a:buNone/>
            </a:pPr>
            <a:r>
              <a:rPr lang="en-US" dirty="0"/>
              <a:t>External stylesheets are stored in CSS </a:t>
            </a:r>
            <a:r>
              <a:rPr lang="en-US" dirty="0" smtClean="0"/>
              <a:t>files.</a:t>
            </a:r>
            <a:endParaRPr lang="en-US" dirty="0"/>
          </a:p>
          <a:p>
            <a:endParaRPr lang="en-IN" dirty="0"/>
          </a:p>
        </p:txBody>
      </p:sp>
    </p:spTree>
    <p:extLst>
      <p:ext uri="{BB962C8B-B14F-4D97-AF65-F5344CB8AC3E}">
        <p14:creationId xmlns:p14="http://schemas.microsoft.com/office/powerpoint/2010/main" val="493297457"/>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JavaScript</a:t>
            </a:r>
            <a:endParaRPr lang="en-IN" dirty="0"/>
          </a:p>
        </p:txBody>
      </p:sp>
      <p:sp>
        <p:nvSpPr>
          <p:cNvPr id="3" name="Text Placeholder 2"/>
          <p:cNvSpPr>
            <a:spLocks noGrp="1"/>
          </p:cNvSpPr>
          <p:nvPr>
            <p:ph type="body" sz="quarter" idx="10"/>
          </p:nvPr>
        </p:nvSpPr>
        <p:spPr>
          <a:xfrm>
            <a:off x="584200" y="1435497"/>
            <a:ext cx="11018520" cy="2930033"/>
          </a:xfrm>
        </p:spPr>
        <p:txBody>
          <a:bodyPr/>
          <a:lstStyle/>
          <a:p>
            <a:r>
              <a:rPr lang="en-US" b="1" dirty="0"/>
              <a:t>JavaScript</a:t>
            </a:r>
            <a:r>
              <a:rPr lang="en-US" dirty="0"/>
              <a:t> to program the behavior of web </a:t>
            </a:r>
            <a:r>
              <a:rPr lang="en-US" dirty="0" smtClean="0"/>
              <a:t>pages.</a:t>
            </a:r>
          </a:p>
          <a:p>
            <a:r>
              <a:rPr lang="en-US" b="1" dirty="0"/>
              <a:t>You don't have to get or download JavaScript.</a:t>
            </a:r>
          </a:p>
          <a:p>
            <a:r>
              <a:rPr lang="en-US" b="1" dirty="0"/>
              <a:t>JavaScript is already running in your browser on your computer, on your tablet, and on your smart-phone.</a:t>
            </a:r>
          </a:p>
          <a:p>
            <a:r>
              <a:rPr lang="en-US" b="1" dirty="0"/>
              <a:t>JavaScript is free to use for everyone.</a:t>
            </a:r>
          </a:p>
          <a:p>
            <a:endParaRPr lang="en-IN" dirty="0"/>
          </a:p>
        </p:txBody>
      </p:sp>
    </p:spTree>
    <p:extLst>
      <p:ext uri="{BB962C8B-B14F-4D97-AF65-F5344CB8AC3E}">
        <p14:creationId xmlns:p14="http://schemas.microsoft.com/office/powerpoint/2010/main" val="3000380975"/>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154" y="1115241"/>
            <a:ext cx="9265920" cy="4266656"/>
          </a:xfrm>
          <a:prstGeom prst="rect">
            <a:avLst/>
          </a:prstGeom>
        </p:spPr>
      </p:pic>
    </p:spTree>
    <p:extLst>
      <p:ext uri="{BB962C8B-B14F-4D97-AF65-F5344CB8AC3E}">
        <p14:creationId xmlns:p14="http://schemas.microsoft.com/office/powerpoint/2010/main" val="2781836484"/>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1107996"/>
          </a:xfrm>
        </p:spPr>
        <p:txBody>
          <a:bodyPr/>
          <a:lstStyle/>
          <a:p>
            <a:r>
              <a:rPr lang="en-US" b="1" dirty="0" smtClean="0"/>
              <a:t>		Introduction </a:t>
            </a:r>
            <a:r>
              <a:rPr lang="en-US" b="1" dirty="0"/>
              <a:t>to Visual Studio Code</a:t>
            </a:r>
            <a:br>
              <a:rPr lang="en-US" b="1" dirty="0"/>
            </a:b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8136" y="1704533"/>
            <a:ext cx="7950926" cy="4188823"/>
          </a:xfrm>
          <a:prstGeom prst="rect">
            <a:avLst/>
          </a:prstGeom>
        </p:spPr>
      </p:pic>
    </p:spTree>
    <p:extLst>
      <p:ext uri="{BB962C8B-B14F-4D97-AF65-F5344CB8AC3E}">
        <p14:creationId xmlns:p14="http://schemas.microsoft.com/office/powerpoint/2010/main" val="3884073021"/>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84200" y="1435497"/>
            <a:ext cx="11018520" cy="3447098"/>
          </a:xfrm>
        </p:spPr>
        <p:txBody>
          <a:bodyPr/>
          <a:lstStyle/>
          <a:p>
            <a:pPr marL="0" indent="0">
              <a:buNone/>
            </a:pPr>
            <a:r>
              <a:rPr lang="en-US" dirty="0"/>
              <a:t>Visual Studio Code is an open source, lightweight, and full-featured text editor that supports a multitude of extensions for all kinds of developers. If you are getting started in the larger world of web development, Visual Studio Code can be a valuable tool. Features such as build scripts, environments, debugging, and more, combined with its role of powerful text editor, are of particular value to new developers. Visual Studio Code handles all this in one environment without the traditionally heavy integrated development environment (IDE).</a:t>
            </a:r>
            <a:endParaRPr lang="en-IN" dirty="0"/>
          </a:p>
        </p:txBody>
      </p:sp>
    </p:spTree>
    <p:extLst>
      <p:ext uri="{BB962C8B-B14F-4D97-AF65-F5344CB8AC3E}">
        <p14:creationId xmlns:p14="http://schemas.microsoft.com/office/powerpoint/2010/main" val="3693276957"/>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1107996"/>
          </a:xfrm>
        </p:spPr>
        <p:txBody>
          <a:bodyPr/>
          <a:lstStyle/>
          <a:p>
            <a:r>
              <a:rPr lang="en-US" b="1" dirty="0" smtClean="0"/>
              <a:t>			Install Visual </a:t>
            </a:r>
            <a:r>
              <a:rPr lang="en-US" b="1" dirty="0"/>
              <a:t>Studio Code</a:t>
            </a:r>
            <a:br>
              <a:rPr lang="en-US" b="1" dirty="0"/>
            </a:br>
            <a:endParaRPr lang="en-IN" dirty="0"/>
          </a:p>
        </p:txBody>
      </p:sp>
      <p:sp>
        <p:nvSpPr>
          <p:cNvPr id="3" name="Text Placeholder 2"/>
          <p:cNvSpPr>
            <a:spLocks noGrp="1"/>
          </p:cNvSpPr>
          <p:nvPr>
            <p:ph type="body" sz="quarter" idx="10"/>
          </p:nvPr>
        </p:nvSpPr>
        <p:spPr>
          <a:xfrm>
            <a:off x="584200" y="2020389"/>
            <a:ext cx="11018520" cy="3143794"/>
          </a:xfrm>
        </p:spPr>
        <p:txBody>
          <a:bodyPr/>
          <a:lstStyle/>
          <a:p>
            <a:pPr>
              <a:buFont typeface="Wingdings" panose="05000000000000000000" pitchFamily="2" charset="2"/>
              <a:buChar char="Ø"/>
            </a:pPr>
            <a:r>
              <a:rPr lang="en-US" dirty="0"/>
              <a:t>Browse to </a:t>
            </a:r>
            <a:r>
              <a:rPr lang="en-US" dirty="0">
                <a:hlinkClick r:id="rId2"/>
              </a:rPr>
              <a:t>https://code.visualstudio.com</a:t>
            </a:r>
            <a:r>
              <a:rPr lang="en-US" dirty="0"/>
              <a:t> and select the stable build for your </a:t>
            </a:r>
            <a:r>
              <a:rPr lang="en-US" dirty="0" smtClean="0"/>
              <a:t>platform.</a:t>
            </a:r>
          </a:p>
          <a:p>
            <a:pPr>
              <a:buFont typeface="Wingdings" panose="05000000000000000000" pitchFamily="2" charset="2"/>
              <a:buChar char="Ø"/>
            </a:pPr>
            <a:r>
              <a:rPr lang="en-US" dirty="0"/>
              <a:t>During installation, be sure to check out the options presented and select any opt-in features you'd like. These options are mostly for convenience and personal preference, so you can accept the defaults to simplify your installation.</a:t>
            </a:r>
            <a:endParaRPr lang="en-IN" dirty="0"/>
          </a:p>
        </p:txBody>
      </p:sp>
    </p:spTree>
    <p:extLst>
      <p:ext uri="{BB962C8B-B14F-4D97-AF65-F5344CB8AC3E}">
        <p14:creationId xmlns:p14="http://schemas.microsoft.com/office/powerpoint/2010/main" val="4253573659"/>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777" y="609598"/>
            <a:ext cx="9840686" cy="5216435"/>
          </a:xfrm>
          <a:prstGeom prst="rect">
            <a:avLst/>
          </a:prstGeom>
        </p:spPr>
      </p:pic>
    </p:spTree>
    <p:extLst>
      <p:ext uri="{BB962C8B-B14F-4D97-AF65-F5344CB8AC3E}">
        <p14:creationId xmlns:p14="http://schemas.microsoft.com/office/powerpoint/2010/main" val="4079687458"/>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What </a:t>
            </a:r>
            <a:r>
              <a:rPr lang="en-US" dirty="0"/>
              <a:t>is Microsoft </a:t>
            </a:r>
            <a:r>
              <a:rPr lang="en-US" dirty="0" smtClean="0"/>
              <a:t>Learn Student Program?</a:t>
            </a:r>
            <a:endParaRPr lang="en-IN" dirty="0"/>
          </a:p>
        </p:txBody>
      </p:sp>
      <p:sp>
        <p:nvSpPr>
          <p:cNvPr id="3" name="Text Placeholder 2"/>
          <p:cNvSpPr>
            <a:spLocks noGrp="1"/>
          </p:cNvSpPr>
          <p:nvPr>
            <p:ph type="body" sz="quarter" idx="10"/>
          </p:nvPr>
        </p:nvSpPr>
        <p:spPr>
          <a:xfrm>
            <a:off x="584200" y="1288869"/>
            <a:ext cx="11018520" cy="3735977"/>
          </a:xfrm>
        </p:spPr>
        <p:txBody>
          <a:bodyPr/>
          <a:lstStyle/>
          <a:p>
            <a:pPr marL="0" indent="0">
              <a:buNone/>
            </a:pPr>
            <a:r>
              <a:rPr lang="en-US" dirty="0"/>
              <a:t>The Microsoft Learn Student Ambassadors is a program to sponsor students majoring in disciplines related to technology. The MSP program enhances students' employability by offering training in skills not usually taught in academia, including knowledge of Microsoft technologies.</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7257" y="3226526"/>
            <a:ext cx="3714896" cy="3017520"/>
          </a:xfrm>
          <a:prstGeom prst="rect">
            <a:avLst/>
          </a:prstGeom>
        </p:spPr>
      </p:pic>
    </p:spTree>
    <p:extLst>
      <p:ext uri="{BB962C8B-B14F-4D97-AF65-F5344CB8AC3E}">
        <p14:creationId xmlns:p14="http://schemas.microsoft.com/office/powerpoint/2010/main" val="742315282"/>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1811383"/>
            <a:ext cx="8329314" cy="553998"/>
          </a:xfrm>
        </p:spPr>
        <p:txBody>
          <a:bodyPr/>
          <a:lstStyle/>
          <a:p>
            <a:r>
              <a:rPr lang="en-US" dirty="0" smtClean="0"/>
              <a:t>			Let’s take a quick tour</a:t>
            </a:r>
            <a:endParaRPr lang="en-IN" dirty="0"/>
          </a:p>
        </p:txBody>
      </p:sp>
      <p:pic>
        <p:nvPicPr>
          <p:cNvPr id="4" name="Picture 3" descr="123 Let's Go Imaginary Text · Free Stock Photo"/>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5348" y="2621280"/>
            <a:ext cx="3918857" cy="2943498"/>
          </a:xfrm>
          <a:prstGeom prst="rect">
            <a:avLst/>
          </a:prstGeom>
        </p:spPr>
      </p:pic>
    </p:spTree>
    <p:extLst>
      <p:ext uri="{BB962C8B-B14F-4D97-AF65-F5344CB8AC3E}">
        <p14:creationId xmlns:p14="http://schemas.microsoft.com/office/powerpoint/2010/main" val="1523548446"/>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1107996"/>
          </a:xfrm>
        </p:spPr>
        <p:txBody>
          <a:bodyPr/>
          <a:lstStyle/>
          <a:p>
            <a:r>
              <a:rPr lang="en-US" b="1" dirty="0" smtClean="0"/>
              <a:t>		Build </a:t>
            </a:r>
            <a:r>
              <a:rPr lang="en-US" b="1" dirty="0"/>
              <a:t>and preview a basic web app</a:t>
            </a:r>
            <a:br>
              <a:rPr lang="en-US" b="1" dirty="0"/>
            </a:br>
            <a:endParaRPr lang="en-IN" dirty="0"/>
          </a:p>
        </p:txBody>
      </p:sp>
      <p:sp>
        <p:nvSpPr>
          <p:cNvPr id="3" name="Text Placeholder 2"/>
          <p:cNvSpPr>
            <a:spLocks noGrp="1"/>
          </p:cNvSpPr>
          <p:nvPr>
            <p:ph type="body" sz="quarter" idx="10"/>
          </p:nvPr>
        </p:nvSpPr>
        <p:spPr>
          <a:xfrm>
            <a:off x="584200" y="1435497"/>
            <a:ext cx="11018520" cy="947952"/>
          </a:xfrm>
        </p:spPr>
        <p:txBody>
          <a:bodyPr/>
          <a:lstStyle/>
          <a:p>
            <a:pPr marL="0" indent="0">
              <a:buNone/>
            </a:pPr>
            <a:r>
              <a:rPr lang="en-IN" b="1" dirty="0"/>
              <a:t>First test: Hello World</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7765" y="2543493"/>
            <a:ext cx="7569589" cy="3365673"/>
          </a:xfrm>
          <a:prstGeom prst="rect">
            <a:avLst/>
          </a:prstGeom>
        </p:spPr>
      </p:pic>
    </p:spTree>
    <p:extLst>
      <p:ext uri="{BB962C8B-B14F-4D97-AF65-F5344CB8AC3E}">
        <p14:creationId xmlns:p14="http://schemas.microsoft.com/office/powerpoint/2010/main" val="2939720516"/>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Sign Up Form</a:t>
            </a:r>
            <a:endParaRPr lang="en-IN"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2511" t="13684" r="5021" b="12588"/>
          <a:stretch/>
        </p:blipFill>
        <p:spPr>
          <a:xfrm>
            <a:off x="1045029" y="1463040"/>
            <a:ext cx="9300754" cy="4171406"/>
          </a:xfrm>
          <a:prstGeom prst="rect">
            <a:avLst/>
          </a:prstGeom>
        </p:spPr>
      </p:pic>
    </p:spTree>
    <p:extLst>
      <p:ext uri="{BB962C8B-B14F-4D97-AF65-F5344CB8AC3E}">
        <p14:creationId xmlns:p14="http://schemas.microsoft.com/office/powerpoint/2010/main" val="2773674648"/>
      </p:ext>
    </p:extLst>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01131" y="631370"/>
            <a:ext cx="4680423" cy="553998"/>
          </a:xfrm>
        </p:spPr>
        <p:txBody>
          <a:bodyPr/>
          <a:lstStyle/>
          <a:p>
            <a:r>
              <a:rPr lang="en-US" dirty="0" smtClean="0"/>
              <a:t>Any Questions?</a:t>
            </a:r>
            <a:endParaRPr lang="en-IN" dirty="0"/>
          </a:p>
        </p:txBody>
      </p:sp>
      <p:pic>
        <p:nvPicPr>
          <p:cNvPr id="4" name="Picture 3" descr="Life of an Educator - Dr. Justin Tarte: Top 10 questions to ask ..."/>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6707" y="2192383"/>
            <a:ext cx="4275909" cy="4016829"/>
          </a:xfrm>
          <a:prstGeom prst="rect">
            <a:avLst/>
          </a:prstGeom>
        </p:spPr>
      </p:pic>
    </p:spTree>
    <p:extLst>
      <p:ext uri="{BB962C8B-B14F-4D97-AF65-F5344CB8AC3E}">
        <p14:creationId xmlns:p14="http://schemas.microsoft.com/office/powerpoint/2010/main" val="1756480674"/>
      </p:ext>
    </p:extLst>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5216" y="2537210"/>
            <a:ext cx="9144000" cy="997196"/>
          </a:xfrm>
        </p:spPr>
        <p:txBody>
          <a:bodyPr/>
          <a:lstStyle/>
          <a:p>
            <a:r>
              <a:rPr lang="en-US" dirty="0"/>
              <a:t>Thank You for</a:t>
            </a:r>
            <a:br>
              <a:rPr lang="en-US" dirty="0"/>
            </a:br>
            <a:r>
              <a:rPr lang="en-US" dirty="0"/>
              <a:t>attending the session!</a:t>
            </a:r>
          </a:p>
        </p:txBody>
      </p:sp>
      <p:sp>
        <p:nvSpPr>
          <p:cNvPr id="2" name="TextBox 1"/>
          <p:cNvSpPr txBox="1"/>
          <p:nvPr/>
        </p:nvSpPr>
        <p:spPr>
          <a:xfrm>
            <a:off x="444137" y="6139543"/>
            <a:ext cx="7367451" cy="307777"/>
          </a:xfrm>
          <a:prstGeom prst="rect">
            <a:avLst/>
          </a:prstGeom>
          <a:noFill/>
        </p:spPr>
        <p:txBody>
          <a:bodyPr wrap="square" lIns="0" tIns="0" rIns="0" bIns="0" rtlCol="0">
            <a:spAutoFit/>
          </a:bodyPr>
          <a:lstStyle/>
          <a:p>
            <a:r>
              <a:rPr lang="en-US" sz="2000" dirty="0">
                <a:gradFill>
                  <a:gsLst>
                    <a:gs pos="2917">
                      <a:schemeClr val="tx1"/>
                    </a:gs>
                    <a:gs pos="30000">
                      <a:schemeClr val="tx1"/>
                    </a:gs>
                  </a:gsLst>
                  <a:lin ang="5400000" scaled="0"/>
                </a:gradFill>
              </a:rPr>
              <a:t>FEEDBACK FORM: https://forms.office.com/r/hmTJE3ZDwd</a:t>
            </a:r>
            <a:endParaRPr lang="en-IN" sz="2000" dirty="0" err="1" smtClean="0">
              <a:gradFill>
                <a:gsLst>
                  <a:gs pos="2917">
                    <a:schemeClr val="tx1"/>
                  </a:gs>
                  <a:gs pos="30000">
                    <a:schemeClr val="tx1"/>
                  </a:gs>
                </a:gsLst>
                <a:lin ang="5400000" scaled="0"/>
              </a:gra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1623" y="478971"/>
            <a:ext cx="2778034" cy="2473235"/>
          </a:xfrm>
          <a:prstGeom prst="rect">
            <a:avLst/>
          </a:prstGeom>
        </p:spPr>
      </p:pic>
      <p:sp>
        <p:nvSpPr>
          <p:cNvPr id="5" name="TextBox 4"/>
          <p:cNvSpPr txBox="1"/>
          <p:nvPr/>
        </p:nvSpPr>
        <p:spPr>
          <a:xfrm flipH="1">
            <a:off x="7437185" y="3089417"/>
            <a:ext cx="3143729" cy="307777"/>
          </a:xfrm>
          <a:prstGeom prst="rect">
            <a:avLst/>
          </a:prstGeom>
          <a:noFill/>
        </p:spPr>
        <p:txBody>
          <a:bodyPr wrap="square" lIns="0" tIns="0" rIns="0" bIns="0" rtlCol="0">
            <a:spAutoFit/>
          </a:bodyPr>
          <a:lstStyle/>
          <a:p>
            <a:pPr algn="l"/>
            <a:r>
              <a:rPr lang="en-US" sz="2000" dirty="0" smtClean="0">
                <a:gradFill>
                  <a:gsLst>
                    <a:gs pos="2917">
                      <a:schemeClr val="tx1"/>
                    </a:gs>
                    <a:gs pos="30000">
                      <a:schemeClr val="tx1"/>
                    </a:gs>
                  </a:gsLst>
                  <a:lin ang="5400000" scaled="0"/>
                </a:gradFill>
              </a:rPr>
              <a:t>QR code for feedback form</a:t>
            </a:r>
            <a:endParaRPr lang="en-IN" sz="2000" dirty="0" err="1"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939839313"/>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How do I apply for MLSA?</a:t>
            </a:r>
            <a:endParaRPr lang="en-IN" dirty="0"/>
          </a:p>
        </p:txBody>
      </p:sp>
      <p:sp>
        <p:nvSpPr>
          <p:cNvPr id="3" name="Text Placeholder 2"/>
          <p:cNvSpPr>
            <a:spLocks noGrp="1"/>
          </p:cNvSpPr>
          <p:nvPr>
            <p:ph type="body" sz="quarter" idx="10"/>
          </p:nvPr>
        </p:nvSpPr>
        <p:spPr>
          <a:xfrm>
            <a:off x="584200" y="1828800"/>
            <a:ext cx="11018520" cy="3791807"/>
          </a:xfrm>
        </p:spPr>
        <p:txBody>
          <a:bodyPr/>
          <a:lstStyle/>
          <a:p>
            <a:pPr>
              <a:buFont typeface="Wingdings" panose="05000000000000000000" pitchFamily="2" charset="2"/>
              <a:buChar char="Ø"/>
            </a:pPr>
            <a:r>
              <a:rPr lang="en-US" dirty="0"/>
              <a:t>Visit their official </a:t>
            </a:r>
            <a:r>
              <a:rPr lang="en-US" dirty="0" smtClean="0"/>
              <a:t>website- https</a:t>
            </a:r>
            <a:r>
              <a:rPr lang="en-US" dirty="0"/>
              <a:t>://studentambassadors.microsoft.com/, click on 'Apply Now' and Sign up.</a:t>
            </a:r>
          </a:p>
          <a:p>
            <a:pPr>
              <a:buFont typeface="Wingdings" panose="05000000000000000000" pitchFamily="2" charset="2"/>
              <a:buChar char="Ø"/>
            </a:pPr>
            <a:r>
              <a:rPr lang="en-US" dirty="0"/>
              <a:t>Application form consists of basic information, written sample, technology skills, resume and a </a:t>
            </a:r>
            <a:r>
              <a:rPr lang="en-US" b="1" dirty="0"/>
              <a:t>short video introduction</a:t>
            </a:r>
            <a:r>
              <a:rPr lang="en-US" dirty="0"/>
              <a:t>.</a:t>
            </a:r>
          </a:p>
          <a:p>
            <a:pPr>
              <a:buFont typeface="Wingdings" panose="05000000000000000000" pitchFamily="2" charset="2"/>
              <a:buChar char="Ø"/>
            </a:pPr>
            <a:r>
              <a:rPr lang="en-US" dirty="0"/>
              <a:t>Make a video explaining your passion for technology and why you want to join the program</a:t>
            </a:r>
            <a:r>
              <a:rPr lang="en-US" dirty="0" smtClean="0"/>
              <a:t>.</a:t>
            </a:r>
            <a:endParaRPr lang="en-US" dirty="0"/>
          </a:p>
          <a:p>
            <a:pPr>
              <a:buFont typeface="Wingdings" panose="05000000000000000000" pitchFamily="2" charset="2"/>
              <a:buChar char="Ø"/>
            </a:pPr>
            <a:r>
              <a:rPr lang="en-US" dirty="0"/>
              <a:t>Fill the form and submit.</a:t>
            </a:r>
          </a:p>
          <a:p>
            <a:endParaRPr lang="en-IN" dirty="0"/>
          </a:p>
        </p:txBody>
      </p:sp>
    </p:spTree>
    <p:extLst>
      <p:ext uri="{BB962C8B-B14F-4D97-AF65-F5344CB8AC3E}">
        <p14:creationId xmlns:p14="http://schemas.microsoft.com/office/powerpoint/2010/main" val="227376389"/>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res.cloudinary.com/practicaldev/image/fetch/s--nxu0E5AF--/c_limit%2Cf_auto%2Cfl_progressive%2Cq_auto%2Cw_880/https:/dev-to-uploads.s3.amazonaws.com/uploads/articles/kofj7i2s1z9vz4c7b5er.png"/>
          <p:cNvPicPr>
            <a:picLocks noChangeAspect="1" noChangeArrowheads="1"/>
          </p:cNvPicPr>
          <p:nvPr/>
        </p:nvPicPr>
        <p:blipFill rotWithShape="1">
          <a:blip r:embed="rId2">
            <a:extLst>
              <a:ext uri="{28A0092B-C50C-407E-A947-70E740481C1C}">
                <a14:useLocalDpi xmlns:a14="http://schemas.microsoft.com/office/drawing/2010/main" val="0"/>
              </a:ext>
            </a:extLst>
          </a:blip>
          <a:srcRect l="3650" t="15035" r="4713" b="31712"/>
          <a:stretch/>
        </p:blipFill>
        <p:spPr bwMode="auto">
          <a:xfrm>
            <a:off x="1680754" y="487680"/>
            <a:ext cx="7680960" cy="5782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7354174"/>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1107996"/>
          </a:xfrm>
        </p:spPr>
        <p:txBody>
          <a:bodyPr/>
          <a:lstStyle/>
          <a:p>
            <a:r>
              <a:rPr lang="en-IN" dirty="0" smtClean="0"/>
              <a:t>				MILESTONES</a:t>
            </a:r>
            <a:r>
              <a:rPr lang="en-IN" dirty="0"/>
              <a:t/>
            </a:r>
            <a:br>
              <a:rPr lang="en-IN" dirty="0"/>
            </a:br>
            <a:endParaRPr lang="en-IN" dirty="0"/>
          </a:p>
        </p:txBody>
      </p:sp>
      <p:sp>
        <p:nvSpPr>
          <p:cNvPr id="3" name="Text Placeholder 2"/>
          <p:cNvSpPr>
            <a:spLocks noGrp="1"/>
          </p:cNvSpPr>
          <p:nvPr>
            <p:ph type="body" sz="quarter" idx="10"/>
          </p:nvPr>
        </p:nvSpPr>
        <p:spPr>
          <a:xfrm>
            <a:off x="584200" y="1435497"/>
            <a:ext cx="11018520" cy="2930033"/>
          </a:xfrm>
        </p:spPr>
        <p:txBody>
          <a:bodyPr/>
          <a:lstStyle/>
          <a:p>
            <a:pPr marL="0" indent="0">
              <a:buNone/>
            </a:pPr>
            <a:r>
              <a:rPr lang="en-US" dirty="0"/>
              <a:t>Once you are selected for the program, you can achieve the following milestones. Each milestone has it own benefits</a:t>
            </a:r>
            <a:r>
              <a:rPr lang="en-US" dirty="0" smtClean="0"/>
              <a:t>.</a:t>
            </a:r>
          </a:p>
          <a:p>
            <a:pPr marL="0" indent="0">
              <a:buNone/>
            </a:pPr>
            <a:endParaRPr lang="en-US" dirty="0" smtClean="0"/>
          </a:p>
          <a:p>
            <a:pPr>
              <a:buFont typeface="Wingdings" panose="05000000000000000000" pitchFamily="2" charset="2"/>
              <a:buChar char="Ø"/>
            </a:pPr>
            <a:r>
              <a:rPr lang="en-IN" b="1" dirty="0" smtClean="0"/>
              <a:t>Alpha</a:t>
            </a:r>
          </a:p>
          <a:p>
            <a:pPr>
              <a:buFont typeface="Wingdings" panose="05000000000000000000" pitchFamily="2" charset="2"/>
              <a:buChar char="Ø"/>
            </a:pPr>
            <a:r>
              <a:rPr lang="en-IN" b="1" dirty="0"/>
              <a:t>Beta </a:t>
            </a:r>
            <a:endParaRPr lang="en-IN" b="1" dirty="0" smtClean="0"/>
          </a:p>
          <a:p>
            <a:pPr>
              <a:buFont typeface="Wingdings" panose="05000000000000000000" pitchFamily="2" charset="2"/>
              <a:buChar char="Ø"/>
            </a:pPr>
            <a:r>
              <a:rPr lang="en-IN" b="1" dirty="0"/>
              <a:t>Gold</a:t>
            </a:r>
            <a:endParaRPr lang="en-IN" dirty="0"/>
          </a:p>
        </p:txBody>
      </p:sp>
    </p:spTree>
    <p:extLst>
      <p:ext uri="{BB962C8B-B14F-4D97-AF65-F5344CB8AC3E}">
        <p14:creationId xmlns:p14="http://schemas.microsoft.com/office/powerpoint/2010/main" val="4196423621"/>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937" y="457200"/>
            <a:ext cx="10857846" cy="553998"/>
          </a:xfrm>
        </p:spPr>
        <p:txBody>
          <a:bodyPr/>
          <a:lstStyle/>
          <a:p>
            <a:r>
              <a:rPr lang="en-US" dirty="0" smtClean="0"/>
              <a:t>				LEAGUES</a:t>
            </a:r>
            <a:endParaRPr lang="en-IN" dirty="0"/>
          </a:p>
        </p:txBody>
      </p:sp>
      <p:sp>
        <p:nvSpPr>
          <p:cNvPr id="3" name="Text Placeholder 2"/>
          <p:cNvSpPr>
            <a:spLocks noGrp="1"/>
          </p:cNvSpPr>
          <p:nvPr>
            <p:ph type="body" sz="quarter" idx="10"/>
          </p:nvPr>
        </p:nvSpPr>
        <p:spPr>
          <a:xfrm>
            <a:off x="584200" y="1435497"/>
            <a:ext cx="11018520" cy="4912114"/>
          </a:xfrm>
        </p:spPr>
        <p:txBody>
          <a:bodyPr/>
          <a:lstStyle/>
          <a:p>
            <a:pPr marL="0" indent="0">
              <a:buNone/>
            </a:pPr>
            <a:r>
              <a:rPr lang="en-US" dirty="0"/>
              <a:t>Leagues are designed to allow you to engage in topics you are passionate about while enabling you to develop skills, share knowledge with your communities and get professional mentorship</a:t>
            </a:r>
            <a:r>
              <a:rPr lang="en-US" dirty="0" smtClean="0"/>
              <a:t>.</a:t>
            </a:r>
          </a:p>
          <a:p>
            <a:pPr marL="0" indent="0">
              <a:buNone/>
            </a:pPr>
            <a:endParaRPr lang="en-US" b="1" dirty="0" smtClean="0"/>
          </a:p>
          <a:p>
            <a:pPr marL="0" indent="0">
              <a:buNone/>
            </a:pPr>
            <a:r>
              <a:rPr lang="en-US" b="1" dirty="0" smtClean="0"/>
              <a:t>Technical Leagues:</a:t>
            </a:r>
            <a:endParaRPr lang="en-US" dirty="0"/>
          </a:p>
          <a:p>
            <a:pPr>
              <a:buFont typeface="Wingdings" panose="05000000000000000000" pitchFamily="2" charset="2"/>
              <a:buChar char="Ø"/>
            </a:pPr>
            <a:r>
              <a:rPr lang="en-US" dirty="0"/>
              <a:t>AI and Machine Learning</a:t>
            </a:r>
          </a:p>
          <a:p>
            <a:pPr>
              <a:buFont typeface="Wingdings" panose="05000000000000000000" pitchFamily="2" charset="2"/>
              <a:buChar char="Ø"/>
            </a:pPr>
            <a:r>
              <a:rPr lang="en-US" dirty="0"/>
              <a:t>Data </a:t>
            </a:r>
            <a:r>
              <a:rPr lang="en-US" dirty="0" smtClean="0"/>
              <a:t>Analytics</a:t>
            </a:r>
            <a:endParaRPr lang="en-US" dirty="0"/>
          </a:p>
          <a:p>
            <a:pPr>
              <a:buFont typeface="Wingdings" panose="05000000000000000000" pitchFamily="2" charset="2"/>
              <a:buChar char="Ø"/>
            </a:pPr>
            <a:r>
              <a:rPr lang="en-US" dirty="0" smtClean="0"/>
              <a:t>Internet </a:t>
            </a:r>
            <a:r>
              <a:rPr lang="en-US" dirty="0"/>
              <a:t>of Things</a:t>
            </a:r>
          </a:p>
          <a:p>
            <a:pPr>
              <a:buFont typeface="Wingdings" panose="05000000000000000000" pitchFamily="2" charset="2"/>
              <a:buChar char="Ø"/>
            </a:pPr>
            <a:r>
              <a:rPr lang="en-US" dirty="0"/>
              <a:t>Mobile </a:t>
            </a:r>
            <a:r>
              <a:rPr lang="en-US" dirty="0" smtClean="0"/>
              <a:t>and Web </a:t>
            </a:r>
            <a:r>
              <a:rPr lang="en-US" dirty="0"/>
              <a:t>Development</a:t>
            </a:r>
          </a:p>
          <a:p>
            <a:pPr marL="0" indent="0">
              <a:buNone/>
            </a:pPr>
            <a:endParaRPr lang="en-IN" dirty="0"/>
          </a:p>
        </p:txBody>
      </p:sp>
    </p:spTree>
    <p:extLst>
      <p:ext uri="{BB962C8B-B14F-4D97-AF65-F5344CB8AC3E}">
        <p14:creationId xmlns:p14="http://schemas.microsoft.com/office/powerpoint/2010/main" val="2030218497"/>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84200" y="1435497"/>
            <a:ext cx="11018520" cy="3533275"/>
          </a:xfrm>
        </p:spPr>
        <p:txBody>
          <a:bodyPr/>
          <a:lstStyle/>
          <a:p>
            <a:pPr marL="0" indent="0">
              <a:buNone/>
            </a:pPr>
            <a:r>
              <a:rPr lang="en-US" b="1" dirty="0"/>
              <a:t>Social Impact </a:t>
            </a:r>
            <a:r>
              <a:rPr lang="en-US" b="1" dirty="0" smtClean="0"/>
              <a:t>Leagues:</a:t>
            </a:r>
          </a:p>
          <a:p>
            <a:pPr marL="0" indent="0">
              <a:buNone/>
            </a:pPr>
            <a:endParaRPr lang="en-US" dirty="0"/>
          </a:p>
          <a:p>
            <a:pPr>
              <a:buFont typeface="Wingdings" panose="05000000000000000000" pitchFamily="2" charset="2"/>
              <a:buChar char="Ø"/>
            </a:pPr>
            <a:r>
              <a:rPr lang="en-US" dirty="0"/>
              <a:t>Digital Accessibility</a:t>
            </a:r>
          </a:p>
          <a:p>
            <a:pPr>
              <a:buFont typeface="Wingdings" panose="05000000000000000000" pitchFamily="2" charset="2"/>
              <a:buChar char="Ø"/>
            </a:pPr>
            <a:r>
              <a:rPr lang="en-US" dirty="0"/>
              <a:t>Education</a:t>
            </a:r>
          </a:p>
          <a:p>
            <a:pPr>
              <a:buFont typeface="Wingdings" panose="05000000000000000000" pitchFamily="2" charset="2"/>
              <a:buChar char="Ø"/>
            </a:pPr>
            <a:r>
              <a:rPr lang="en-US" dirty="0"/>
              <a:t>Green Tech</a:t>
            </a:r>
          </a:p>
          <a:p>
            <a:pPr>
              <a:buFont typeface="Wingdings" panose="05000000000000000000" pitchFamily="2" charset="2"/>
              <a:buChar char="Ø"/>
            </a:pPr>
            <a:r>
              <a:rPr lang="en-US" dirty="0"/>
              <a:t>Healthcare</a:t>
            </a:r>
          </a:p>
          <a:p>
            <a:endParaRPr lang="en-IN" dirty="0"/>
          </a:p>
        </p:txBody>
      </p:sp>
    </p:spTree>
    <p:extLst>
      <p:ext uri="{BB962C8B-B14F-4D97-AF65-F5344CB8AC3E}">
        <p14:creationId xmlns:p14="http://schemas.microsoft.com/office/powerpoint/2010/main" val="3317079113"/>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PERKS OF MLSA</a:t>
            </a:r>
            <a:endParaRPr lang="en-IN" dirty="0"/>
          </a:p>
        </p:txBody>
      </p:sp>
      <p:sp>
        <p:nvSpPr>
          <p:cNvPr id="3" name="Text Placeholder 2"/>
          <p:cNvSpPr>
            <a:spLocks noGrp="1"/>
          </p:cNvSpPr>
          <p:nvPr>
            <p:ph type="body" sz="quarter" idx="10"/>
          </p:nvPr>
        </p:nvSpPr>
        <p:spPr>
          <a:xfrm>
            <a:off x="584200" y="1435497"/>
            <a:ext cx="7227389" cy="5170646"/>
          </a:xfrm>
        </p:spPr>
        <p:txBody>
          <a:bodyPr/>
          <a:lstStyle/>
          <a:p>
            <a:pPr>
              <a:buFont typeface="Wingdings" panose="05000000000000000000" pitchFamily="2" charset="2"/>
              <a:buChar char="Ø"/>
            </a:pPr>
            <a:r>
              <a:rPr lang="en-IN" dirty="0"/>
              <a:t>Microsoft swags and goodies</a:t>
            </a:r>
          </a:p>
          <a:p>
            <a:pPr>
              <a:buFont typeface="Wingdings" panose="05000000000000000000" pitchFamily="2" charset="2"/>
              <a:buChar char="Ø"/>
            </a:pPr>
            <a:r>
              <a:rPr lang="en-IN" dirty="0"/>
              <a:t>USD150 monthly Azure credits</a:t>
            </a:r>
          </a:p>
          <a:p>
            <a:pPr>
              <a:buFont typeface="Wingdings" panose="05000000000000000000" pitchFamily="2" charset="2"/>
              <a:buChar char="Ø"/>
            </a:pPr>
            <a:r>
              <a:rPr lang="en-IN" dirty="0"/>
              <a:t>Office 365, Visual Studio Enterprise, Techsmith Snagit and Camtasia </a:t>
            </a:r>
            <a:r>
              <a:rPr lang="en-IN" dirty="0" err="1" smtClean="0"/>
              <a:t>softwares</a:t>
            </a:r>
            <a:r>
              <a:rPr lang="en-IN" dirty="0" smtClean="0"/>
              <a:t> </a:t>
            </a:r>
            <a:r>
              <a:rPr lang="en-IN" dirty="0"/>
              <a:t>for free.</a:t>
            </a:r>
          </a:p>
          <a:p>
            <a:pPr>
              <a:buFont typeface="Wingdings" panose="05000000000000000000" pitchFamily="2" charset="2"/>
              <a:buChar char="Ø"/>
            </a:pPr>
            <a:r>
              <a:rPr lang="en-IN" dirty="0"/>
              <a:t>MTC certification exam vouchers and LinkedIn learning free for 6 months.</a:t>
            </a:r>
          </a:p>
          <a:p>
            <a:pPr>
              <a:buFont typeface="Wingdings" panose="05000000000000000000" pitchFamily="2" charset="2"/>
              <a:buChar char="Ø"/>
            </a:pPr>
            <a:r>
              <a:rPr lang="en-IN" dirty="0"/>
              <a:t>Mentorship and networking with Microsoft professionals.</a:t>
            </a:r>
            <a:br>
              <a:rPr lang="en-IN" dirty="0"/>
            </a:br>
            <a:r>
              <a:rPr lang="en-IN" b="1" dirty="0"/>
              <a:t>and much more !</a:t>
            </a:r>
            <a:endParaRPr lang="en-IN" dirty="0"/>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22260" y="820607"/>
            <a:ext cx="4027850" cy="385082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248220619"/>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Introduction to Web Development</a:t>
            </a:r>
            <a:endParaRPr lang="en-IN" dirty="0"/>
          </a:p>
        </p:txBody>
      </p:sp>
      <p:sp>
        <p:nvSpPr>
          <p:cNvPr id="3" name="Text Placeholder 2"/>
          <p:cNvSpPr>
            <a:spLocks noGrp="1"/>
          </p:cNvSpPr>
          <p:nvPr>
            <p:ph type="body" sz="quarter" idx="10"/>
          </p:nvPr>
        </p:nvSpPr>
        <p:spPr>
          <a:xfrm>
            <a:off x="662577" y="1435496"/>
            <a:ext cx="6173651" cy="3533275"/>
          </a:xfrm>
        </p:spPr>
        <p:txBody>
          <a:bodyPr/>
          <a:lstStyle/>
          <a:p>
            <a:pPr marL="0" indent="0">
              <a:buNone/>
            </a:pPr>
            <a:r>
              <a:rPr lang="en-US" dirty="0"/>
              <a:t>Web development is the work involved in developing a </a:t>
            </a:r>
            <a:r>
              <a:rPr lang="en-US" dirty="0" smtClean="0"/>
              <a:t>Website </a:t>
            </a:r>
            <a:r>
              <a:rPr lang="en-US" dirty="0"/>
              <a:t>for the </a:t>
            </a:r>
            <a:r>
              <a:rPr lang="en-US" dirty="0" smtClean="0"/>
              <a:t>Internet. Web </a:t>
            </a:r>
            <a:r>
              <a:rPr lang="en-US" dirty="0"/>
              <a:t>development can range from developing a simple single static page of plain text to complex web applications, electronic businesses, and social network services. </a:t>
            </a:r>
            <a:endParaRPr lang="en-US" dirty="0" smtClean="0"/>
          </a:p>
          <a:p>
            <a:pPr marL="0" indent="0">
              <a:buNone/>
            </a:pPr>
            <a:endParaRPr lang="en-IN"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5459" b="6103"/>
          <a:stretch/>
        </p:blipFill>
        <p:spPr>
          <a:xfrm>
            <a:off x="7262948" y="1598402"/>
            <a:ext cx="4081054" cy="4421778"/>
          </a:xfrm>
          <a:prstGeom prst="rect">
            <a:avLst/>
          </a:prstGeom>
        </p:spPr>
      </p:pic>
    </p:spTree>
    <p:extLst>
      <p:ext uri="{BB962C8B-B14F-4D97-AF65-F5344CB8AC3E}">
        <p14:creationId xmlns:p14="http://schemas.microsoft.com/office/powerpoint/2010/main" val="1981365719"/>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6B78FCE4F94D941B32D6B6061C29C09" ma:contentTypeVersion="12" ma:contentTypeDescription="Create a new document." ma:contentTypeScope="" ma:versionID="31624e6d8e043a6a1f4b09adabada31e">
  <xsd:schema xmlns:xsd="http://www.w3.org/2001/XMLSchema" xmlns:xs="http://www.w3.org/2001/XMLSchema" xmlns:p="http://schemas.microsoft.com/office/2006/metadata/properties" xmlns:ns2="976fdccd-ca8b-4477-a16f-3129ac8e5ee5" xmlns:ns3="6d3b3f7c-4b71-40c9-8fff-4f7fb96ddea0" targetNamespace="http://schemas.microsoft.com/office/2006/metadata/properties" ma:root="true" ma:fieldsID="66ee5bbb11c78621360800e3e78489b1" ns2:_="" ns3:_="">
    <xsd:import namespace="976fdccd-ca8b-4477-a16f-3129ac8e5ee5"/>
    <xsd:import namespace="6d3b3f7c-4b71-40c9-8fff-4f7fb96ddea0"/>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6fdccd-ca8b-4477-a16f-3129ac8e5ee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d3b3f7c-4b71-40c9-8fff-4f7fb96ddea0"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6d3b3f7c-4b71-40c9-8fff-4f7fb96ddea0" xsi:nil="true"/>
  </documentManagement>
</p:properties>
</file>

<file path=customXml/itemProps1.xml><?xml version="1.0" encoding="utf-8"?>
<ds:datastoreItem xmlns:ds="http://schemas.openxmlformats.org/officeDocument/2006/customXml" ds:itemID="{CE5F0CDA-BD34-485A-92BD-16A779012AE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6fdccd-ca8b-4477-a16f-3129ac8e5ee5"/>
    <ds:schemaRef ds:uri="6d3b3f7c-4b71-40c9-8fff-4f7fb96dd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6d3b3f7c-4b71-40c9-8fff-4f7fb96ddea0"/>
    <ds:schemaRef ds:uri="http://www.w3.org/XML/1998/namespace"/>
    <ds:schemaRef ds:uri="http://schemas.microsoft.com/office/2006/metadata/properties"/>
    <ds:schemaRef ds:uri="http://schemas.microsoft.com/office/infopath/2007/PartnerControls"/>
    <ds:schemaRef ds:uri="http://schemas.openxmlformats.org/package/2006/metadata/core-properties"/>
    <ds:schemaRef ds:uri="http://schemas.microsoft.com/office/2006/documentManagement/types"/>
    <ds:schemaRef ds:uri="http://purl.org/dc/terms/"/>
    <ds:schemaRef ds:uri="976fdccd-ca8b-4477-a16f-3129ac8e5ee5"/>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WHITE TEMPLATE</Template>
  <TotalTime>1246</TotalTime>
  <Words>844</Words>
  <Application>Microsoft Office PowerPoint</Application>
  <PresentationFormat>Widescreen</PresentationFormat>
  <Paragraphs>74</Paragraphs>
  <Slides>24</Slides>
  <Notes>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Consolas</vt:lpstr>
      <vt:lpstr>Segoe UI</vt:lpstr>
      <vt:lpstr>Segoe UI Light</vt:lpstr>
      <vt:lpstr>Segoe UI Semibold</vt:lpstr>
      <vt:lpstr>Segoe UI Semilight</vt:lpstr>
      <vt:lpstr>Wingdings</vt:lpstr>
      <vt:lpstr>WHITE TEMPLATE</vt:lpstr>
      <vt:lpstr>SOFT BLACK TEMPLATE</vt:lpstr>
      <vt:lpstr>How to be an MLSA and Introduction to Web Development</vt:lpstr>
      <vt:lpstr> What is Microsoft Learn Student Program?</vt:lpstr>
      <vt:lpstr>   How do I apply for MLSA?</vt:lpstr>
      <vt:lpstr>PowerPoint Presentation</vt:lpstr>
      <vt:lpstr>    MILESTONES </vt:lpstr>
      <vt:lpstr>    LEAGUES</vt:lpstr>
      <vt:lpstr>PowerPoint Presentation</vt:lpstr>
      <vt:lpstr>   PERKS OF MLSA</vt:lpstr>
      <vt:lpstr>  Introduction to Web Development</vt:lpstr>
      <vt:lpstr>PowerPoint Presentation</vt:lpstr>
      <vt:lpstr>PowerPoint Presentation</vt:lpstr>
      <vt:lpstr>    HTML</vt:lpstr>
      <vt:lpstr>     CSS </vt:lpstr>
      <vt:lpstr>    JavaScript</vt:lpstr>
      <vt:lpstr>PowerPoint Presentation</vt:lpstr>
      <vt:lpstr>  Introduction to Visual Studio Code </vt:lpstr>
      <vt:lpstr>PowerPoint Presentation</vt:lpstr>
      <vt:lpstr>   Install Visual Studio Code </vt:lpstr>
      <vt:lpstr>PowerPoint Presentation</vt:lpstr>
      <vt:lpstr>   Let’s take a quick tour</vt:lpstr>
      <vt:lpstr>  Build and preview a basic web app </vt:lpstr>
      <vt:lpstr>    Sign Up Form</vt:lpstr>
      <vt:lpstr>Any Questions?</vt:lpstr>
      <vt:lpstr>Thank You for attending the session!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HP</cp:lastModifiedBy>
  <cp:revision>91</cp:revision>
  <dcterms:created xsi:type="dcterms:W3CDTF">2019-03-28T18:40:02Z</dcterms:created>
  <dcterms:modified xsi:type="dcterms:W3CDTF">2021-08-21T14:10:17Z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0x010100F6B78FCE4F94D941B32D6B6061C29C09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